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34"/>
  </p:notesMasterIdLst>
  <p:handoutMasterIdLst>
    <p:handoutMasterId r:id="rId35"/>
  </p:handoutMasterIdLst>
  <p:sldIdLst>
    <p:sldId id="341" r:id="rId2"/>
    <p:sldId id="303" r:id="rId3"/>
    <p:sldId id="269" r:id="rId4"/>
    <p:sldId id="316" r:id="rId5"/>
    <p:sldId id="317" r:id="rId6"/>
    <p:sldId id="320" r:id="rId7"/>
    <p:sldId id="321" r:id="rId8"/>
    <p:sldId id="342" r:id="rId9"/>
    <p:sldId id="335" r:id="rId10"/>
    <p:sldId id="345" r:id="rId11"/>
    <p:sldId id="346" r:id="rId12"/>
    <p:sldId id="347" r:id="rId13"/>
    <p:sldId id="322" r:id="rId14"/>
    <p:sldId id="304" r:id="rId15"/>
    <p:sldId id="305" r:id="rId16"/>
    <p:sldId id="338" r:id="rId17"/>
    <p:sldId id="306" r:id="rId18"/>
    <p:sldId id="307" r:id="rId19"/>
    <p:sldId id="339" r:id="rId20"/>
    <p:sldId id="308" r:id="rId21"/>
    <p:sldId id="323" r:id="rId22"/>
    <p:sldId id="329" r:id="rId23"/>
    <p:sldId id="348" r:id="rId24"/>
    <p:sldId id="336" r:id="rId25"/>
    <p:sldId id="310" r:id="rId26"/>
    <p:sldId id="311" r:id="rId27"/>
    <p:sldId id="312" r:id="rId28"/>
    <p:sldId id="313" r:id="rId29"/>
    <p:sldId id="344" r:id="rId30"/>
    <p:sldId id="326" r:id="rId31"/>
    <p:sldId id="340" r:id="rId32"/>
    <p:sldId id="349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7">
          <p15:clr>
            <a:srgbClr val="A4A3A4"/>
          </p15:clr>
        </p15:guide>
        <p15:guide id="2" orient="horz" pos="171">
          <p15:clr>
            <a:srgbClr val="A4A3A4"/>
          </p15:clr>
        </p15:guide>
        <p15:guide id="3" orient="horz" pos="2114">
          <p15:clr>
            <a:srgbClr val="A4A3A4"/>
          </p15:clr>
        </p15:guide>
        <p15:guide id="4" orient="horz" pos="1569">
          <p15:clr>
            <a:srgbClr val="A4A3A4"/>
          </p15:clr>
        </p15:guide>
        <p15:guide id="5" orient="horz" pos="602">
          <p15:clr>
            <a:srgbClr val="A4A3A4"/>
          </p15:clr>
        </p15:guide>
        <p15:guide id="6" orient="horz" pos="795">
          <p15:clr>
            <a:srgbClr val="A4A3A4"/>
          </p15:clr>
        </p15:guide>
        <p15:guide id="7" pos="3205">
          <p15:clr>
            <a:srgbClr val="A4A3A4"/>
          </p15:clr>
        </p15:guide>
        <p15:guide id="8" pos="5413">
          <p15:clr>
            <a:srgbClr val="A4A3A4"/>
          </p15:clr>
        </p15:guide>
        <p15:guide id="9" pos="1805">
          <p15:clr>
            <a:srgbClr val="A4A3A4"/>
          </p15:clr>
        </p15:guide>
        <p15:guide id="10" pos="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riault, Stephanie" initials="BS" lastIdx="10" clrIdx="0"/>
  <p:cmAuthor id="1" name="Brittani Littlefield-Davis" initials="" lastIdx="0" clrIdx="1"/>
  <p:cmAuthor id="2" name="Isabel Patino" initials="" lastIdx="4" clrIdx="2"/>
  <p:cmAuthor id="3" name="Russell, Jordyn" initials="RJ" lastIdx="34" clrIdx="3">
    <p:extLst/>
  </p:cmAuthor>
  <p:cmAuthor id="4" name="Kelly, Bob" initials="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112"/>
    <a:srgbClr val="01ED00"/>
    <a:srgbClr val="26FA26"/>
    <a:srgbClr val="14A30D"/>
    <a:srgbClr val="C0E3F6"/>
    <a:srgbClr val="606A73"/>
    <a:srgbClr val="30353A"/>
    <a:srgbClr val="000000"/>
    <a:srgbClr val="262B2F"/>
    <a:srgbClr val="363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 autoAdjust="0"/>
    <p:restoredTop sz="89521" autoAdjust="0"/>
  </p:normalViewPr>
  <p:slideViewPr>
    <p:cSldViewPr snapToGrid="0" snapToObjects="1" showGuides="1">
      <p:cViewPr varScale="1">
        <p:scale>
          <a:sx n="122" d="100"/>
          <a:sy n="122" d="100"/>
        </p:scale>
        <p:origin x="256" y="200"/>
      </p:cViewPr>
      <p:guideLst>
        <p:guide orient="horz" pos="3017"/>
        <p:guide orient="horz" pos="171"/>
        <p:guide orient="horz" pos="2114"/>
        <p:guide orient="horz" pos="1569"/>
        <p:guide orient="horz" pos="602"/>
        <p:guide orient="horz" pos="795"/>
        <p:guide pos="3205"/>
        <p:guide pos="5413"/>
        <p:guide pos="1805"/>
        <p:guide pos="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41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CD8CE-E3EF-5F4D-933D-31DE9AC434D0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DA38BF-EC32-2F4B-B0D3-D69A9AD0241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Know your market</a:t>
          </a:r>
        </a:p>
      </dgm:t>
    </dgm:pt>
    <dgm:pt modelId="{2B6BD6AB-9A09-EE47-8728-4AC9FF827F4C}" type="parTrans" cxnId="{F33BF4CD-2F7A-C944-B948-36DA1E6DB519}">
      <dgm:prSet/>
      <dgm:spPr/>
      <dgm:t>
        <a:bodyPr/>
        <a:lstStyle/>
        <a:p>
          <a:endParaRPr lang="en-US"/>
        </a:p>
      </dgm:t>
    </dgm:pt>
    <dgm:pt modelId="{2CDD36BE-3549-854B-B8E7-0EBBABAC2FCE}" type="sibTrans" cxnId="{F33BF4CD-2F7A-C944-B948-36DA1E6DB519}">
      <dgm:prSet/>
      <dgm:spPr/>
      <dgm:t>
        <a:bodyPr/>
        <a:lstStyle/>
        <a:p>
          <a:endParaRPr lang="en-US"/>
        </a:p>
      </dgm:t>
    </dgm:pt>
    <dgm:pt modelId="{A2C28AF9-CF2B-4A40-B5F0-E92B5ED396C7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Study Competition</a:t>
          </a:r>
        </a:p>
      </dgm:t>
    </dgm:pt>
    <dgm:pt modelId="{8FDE028D-5913-8146-A083-B69297128941}" type="parTrans" cxnId="{34011C60-BA70-D844-8FE5-9111B3C33A99}">
      <dgm:prSet/>
      <dgm:spPr/>
      <dgm:t>
        <a:bodyPr/>
        <a:lstStyle/>
        <a:p>
          <a:endParaRPr lang="en-US"/>
        </a:p>
      </dgm:t>
    </dgm:pt>
    <dgm:pt modelId="{91AA67E8-06B2-D140-A279-47DF1AF32E01}" type="sibTrans" cxnId="{34011C60-BA70-D844-8FE5-9111B3C33A99}">
      <dgm:prSet/>
      <dgm:spPr/>
      <dgm:t>
        <a:bodyPr/>
        <a:lstStyle/>
        <a:p>
          <a:endParaRPr lang="en-US"/>
        </a:p>
      </dgm:t>
    </dgm:pt>
    <dgm:pt modelId="{89EE880A-1823-AC4F-B25F-F2D6C9DC9A5F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Understand Key Trends</a:t>
          </a:r>
        </a:p>
      </dgm:t>
    </dgm:pt>
    <dgm:pt modelId="{0E99032A-ED40-A64A-844D-EDA43D10471F}" type="parTrans" cxnId="{587E3432-8D36-2049-9DA5-6C4C4529C3EF}">
      <dgm:prSet/>
      <dgm:spPr/>
      <dgm:t>
        <a:bodyPr/>
        <a:lstStyle/>
        <a:p>
          <a:endParaRPr lang="en-US"/>
        </a:p>
      </dgm:t>
    </dgm:pt>
    <dgm:pt modelId="{93133366-53CC-2342-A6B0-A8B8DD0B093D}" type="sibTrans" cxnId="{587E3432-8D36-2049-9DA5-6C4C4529C3EF}">
      <dgm:prSet/>
      <dgm:spPr/>
      <dgm:t>
        <a:bodyPr/>
        <a:lstStyle/>
        <a:p>
          <a:endParaRPr lang="en-US"/>
        </a:p>
      </dgm:t>
    </dgm:pt>
    <dgm:pt modelId="{941E1DA7-69EF-A047-8C75-1E27DE677E7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Know Your Capabilities</a:t>
          </a:r>
        </a:p>
      </dgm:t>
    </dgm:pt>
    <dgm:pt modelId="{E5F79A72-B9AA-E346-B786-326A1735B70D}" type="parTrans" cxnId="{F09FB1E4-0594-8E4F-9C1D-AD090A20255B}">
      <dgm:prSet/>
      <dgm:spPr/>
      <dgm:t>
        <a:bodyPr/>
        <a:lstStyle/>
        <a:p>
          <a:endParaRPr lang="en-US"/>
        </a:p>
      </dgm:t>
    </dgm:pt>
    <dgm:pt modelId="{25440B5D-CA61-634D-A1F4-AA828E1F8D46}" type="sibTrans" cxnId="{F09FB1E4-0594-8E4F-9C1D-AD090A20255B}">
      <dgm:prSet/>
      <dgm:spPr/>
      <dgm:t>
        <a:bodyPr/>
        <a:lstStyle/>
        <a:p>
          <a:endParaRPr lang="en-US"/>
        </a:p>
      </dgm:t>
    </dgm:pt>
    <dgm:pt modelId="{FFB27E5A-975C-0B4D-8F4A-201F53D0AE86}" type="pres">
      <dgm:prSet presAssocID="{5ADCD8CE-E3EF-5F4D-933D-31DE9AC434D0}" presName="matrix" presStyleCnt="0">
        <dgm:presLayoutVars>
          <dgm:chMax val="1"/>
          <dgm:dir/>
          <dgm:resizeHandles val="exact"/>
        </dgm:presLayoutVars>
      </dgm:prSet>
      <dgm:spPr/>
    </dgm:pt>
    <dgm:pt modelId="{748FBE01-3EA6-B843-9080-97B15B263BC6}" type="pres">
      <dgm:prSet presAssocID="{5ADCD8CE-E3EF-5F4D-933D-31DE9AC434D0}" presName="diamond" presStyleLbl="bgShp" presStyleIdx="0" presStyleCnt="1"/>
      <dgm:spPr/>
    </dgm:pt>
    <dgm:pt modelId="{EAE6ED04-31E4-DD40-A561-D39DACB41298}" type="pres">
      <dgm:prSet presAssocID="{5ADCD8CE-E3EF-5F4D-933D-31DE9AC434D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F0F3E29-7705-EB42-9D8B-912E4C4F9A0D}" type="pres">
      <dgm:prSet presAssocID="{5ADCD8CE-E3EF-5F4D-933D-31DE9AC434D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CC0E81-5F1C-724C-BCE7-DDDE18EE6E9E}" type="pres">
      <dgm:prSet presAssocID="{5ADCD8CE-E3EF-5F4D-933D-31DE9AC434D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3D3B196-EB92-604F-A9EC-021C8A2C9E51}" type="pres">
      <dgm:prSet presAssocID="{5ADCD8CE-E3EF-5F4D-933D-31DE9AC434D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87E3432-8D36-2049-9DA5-6C4C4529C3EF}" srcId="{5ADCD8CE-E3EF-5F4D-933D-31DE9AC434D0}" destId="{89EE880A-1823-AC4F-B25F-F2D6C9DC9A5F}" srcOrd="2" destOrd="0" parTransId="{0E99032A-ED40-A64A-844D-EDA43D10471F}" sibTransId="{93133366-53CC-2342-A6B0-A8B8DD0B093D}"/>
    <dgm:cxn modelId="{4E10FE5A-6D20-054C-8E9C-1D441CD33CBD}" type="presOf" srcId="{5ADCD8CE-E3EF-5F4D-933D-31DE9AC434D0}" destId="{FFB27E5A-975C-0B4D-8F4A-201F53D0AE86}" srcOrd="0" destOrd="0" presId="urn:microsoft.com/office/officeart/2005/8/layout/matrix3"/>
    <dgm:cxn modelId="{34011C60-BA70-D844-8FE5-9111B3C33A99}" srcId="{5ADCD8CE-E3EF-5F4D-933D-31DE9AC434D0}" destId="{A2C28AF9-CF2B-4A40-B5F0-E92B5ED396C7}" srcOrd="1" destOrd="0" parTransId="{8FDE028D-5913-8146-A083-B69297128941}" sibTransId="{91AA67E8-06B2-D140-A279-47DF1AF32E01}"/>
    <dgm:cxn modelId="{1DFCD194-2726-F44E-93B8-F231371ABEC0}" type="presOf" srcId="{941E1DA7-69EF-A047-8C75-1E27DE677E72}" destId="{53D3B196-EB92-604F-A9EC-021C8A2C9E51}" srcOrd="0" destOrd="0" presId="urn:microsoft.com/office/officeart/2005/8/layout/matrix3"/>
    <dgm:cxn modelId="{AD4409B3-F0B5-CF41-A438-C12B809E3F36}" type="presOf" srcId="{89EE880A-1823-AC4F-B25F-F2D6C9DC9A5F}" destId="{C5CC0E81-5F1C-724C-BCE7-DDDE18EE6E9E}" srcOrd="0" destOrd="0" presId="urn:microsoft.com/office/officeart/2005/8/layout/matrix3"/>
    <dgm:cxn modelId="{5A1372C6-890D-EE43-81D9-1B98568D3A2E}" type="presOf" srcId="{09DA38BF-EC32-2F4B-B0D3-D69A9AD02414}" destId="{EAE6ED04-31E4-DD40-A561-D39DACB41298}" srcOrd="0" destOrd="0" presId="urn:microsoft.com/office/officeart/2005/8/layout/matrix3"/>
    <dgm:cxn modelId="{F33BF4CD-2F7A-C944-B948-36DA1E6DB519}" srcId="{5ADCD8CE-E3EF-5F4D-933D-31DE9AC434D0}" destId="{09DA38BF-EC32-2F4B-B0D3-D69A9AD02414}" srcOrd="0" destOrd="0" parTransId="{2B6BD6AB-9A09-EE47-8728-4AC9FF827F4C}" sibTransId="{2CDD36BE-3549-854B-B8E7-0EBBABAC2FCE}"/>
    <dgm:cxn modelId="{7E35D5D5-E01C-A442-9C3B-52F957DEA1DA}" type="presOf" srcId="{A2C28AF9-CF2B-4A40-B5F0-E92B5ED396C7}" destId="{FF0F3E29-7705-EB42-9D8B-912E4C4F9A0D}" srcOrd="0" destOrd="0" presId="urn:microsoft.com/office/officeart/2005/8/layout/matrix3"/>
    <dgm:cxn modelId="{F09FB1E4-0594-8E4F-9C1D-AD090A20255B}" srcId="{5ADCD8CE-E3EF-5F4D-933D-31DE9AC434D0}" destId="{941E1DA7-69EF-A047-8C75-1E27DE677E72}" srcOrd="3" destOrd="0" parTransId="{E5F79A72-B9AA-E346-B786-326A1735B70D}" sibTransId="{25440B5D-CA61-634D-A1F4-AA828E1F8D46}"/>
    <dgm:cxn modelId="{0213A221-BEC4-4648-8EE4-40EDAB426D4F}" type="presParOf" srcId="{FFB27E5A-975C-0B4D-8F4A-201F53D0AE86}" destId="{748FBE01-3EA6-B843-9080-97B15B263BC6}" srcOrd="0" destOrd="0" presId="urn:microsoft.com/office/officeart/2005/8/layout/matrix3"/>
    <dgm:cxn modelId="{3E0C2076-B1A0-6B45-88C8-8D277EEDD7B4}" type="presParOf" srcId="{FFB27E5A-975C-0B4D-8F4A-201F53D0AE86}" destId="{EAE6ED04-31E4-DD40-A561-D39DACB41298}" srcOrd="1" destOrd="0" presId="urn:microsoft.com/office/officeart/2005/8/layout/matrix3"/>
    <dgm:cxn modelId="{3F2AFBBD-A916-0740-9C4B-918C103AACBB}" type="presParOf" srcId="{FFB27E5A-975C-0B4D-8F4A-201F53D0AE86}" destId="{FF0F3E29-7705-EB42-9D8B-912E4C4F9A0D}" srcOrd="2" destOrd="0" presId="urn:microsoft.com/office/officeart/2005/8/layout/matrix3"/>
    <dgm:cxn modelId="{68DA1696-86D4-A043-902F-E197C3C65B26}" type="presParOf" srcId="{FFB27E5A-975C-0B4D-8F4A-201F53D0AE86}" destId="{C5CC0E81-5F1C-724C-BCE7-DDDE18EE6E9E}" srcOrd="3" destOrd="0" presId="urn:microsoft.com/office/officeart/2005/8/layout/matrix3"/>
    <dgm:cxn modelId="{4ED01246-7EDF-004B-9896-965EDADE5EBC}" type="presParOf" srcId="{FFB27E5A-975C-0B4D-8F4A-201F53D0AE86}" destId="{53D3B196-EB92-604F-A9EC-021C8A2C9E5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FBE01-3EA6-B843-9080-97B15B263BC6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E6ED04-31E4-DD40-A561-D39DACB41298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Know your market</a:t>
          </a:r>
        </a:p>
      </dsp:txBody>
      <dsp:txXfrm>
        <a:off x="1479451" y="463451"/>
        <a:ext cx="1430218" cy="1430218"/>
      </dsp:txXfrm>
    </dsp:sp>
    <dsp:sp modelId="{FF0F3E29-7705-EB42-9D8B-912E4C4F9A0D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0000"/>
              </a:solidFill>
            </a:rPr>
            <a:t>Study Competition</a:t>
          </a:r>
        </a:p>
      </dsp:txBody>
      <dsp:txXfrm>
        <a:off x="3186331" y="463451"/>
        <a:ext cx="1430218" cy="1430218"/>
      </dsp:txXfrm>
    </dsp:sp>
    <dsp:sp modelId="{C5CC0E81-5F1C-724C-BCE7-DDDE18EE6E9E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0000"/>
              </a:solidFill>
            </a:rPr>
            <a:t>Understand Key Trends</a:t>
          </a:r>
        </a:p>
      </dsp:txBody>
      <dsp:txXfrm>
        <a:off x="1479451" y="2170331"/>
        <a:ext cx="1430218" cy="1430218"/>
      </dsp:txXfrm>
    </dsp:sp>
    <dsp:sp modelId="{53D3B196-EB92-604F-A9EC-021C8A2C9E51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0000"/>
              </a:solidFill>
            </a:rPr>
            <a:t>Know Your Capabilities</a:t>
          </a:r>
        </a:p>
      </dsp:txBody>
      <dsp:txXfrm>
        <a:off x="3186331" y="2170331"/>
        <a:ext cx="1430218" cy="143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EA4D-FBA4-494E-B00A-21E62EE04A03}" type="datetimeFigureOut">
              <a:rPr lang="en-US" smtClean="0"/>
              <a:pPr/>
              <a:t>2/19/19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B4BF0-B97B-2D45-85EF-CB6309CFAD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2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820CA-61EA-B04B-A21C-6245F4BD6303}" type="datetimeFigureOut">
              <a:rPr lang="en-US" smtClean="0"/>
              <a:pPr/>
              <a:t>2/19/19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57704-8FA4-534B-9670-63B1F3D20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19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57704-8FA4-534B-9670-63B1F3D20BF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3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57704-8FA4-534B-9670-63B1F3D20B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83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57704-8FA4-534B-9670-63B1F3D20BF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8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9263" y="243750"/>
            <a:ext cx="8229600" cy="674077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2439" y="1138570"/>
            <a:ext cx="8226425" cy="3257550"/>
          </a:xfrm>
          <a:prstGeom prst="rect">
            <a:avLst/>
          </a:prstGeom>
        </p:spPr>
        <p:txBody>
          <a:bodyPr vert="horz"/>
          <a:lstStyle>
            <a:lvl1pPr marL="234950" indent="-234950">
              <a:lnSpc>
                <a:spcPct val="110000"/>
              </a:lnSpc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>
                <a:solidFill>
                  <a:schemeClr val="accent6">
                    <a:lumMod val="25000"/>
                  </a:schemeClr>
                </a:solidFill>
                <a:latin typeface="Calibri"/>
                <a:cs typeface="Calibri"/>
              </a:defRPr>
            </a:lvl1pPr>
            <a:lvl2pPr marL="457200" indent="-223838">
              <a:lnSpc>
                <a:spcPct val="110000"/>
              </a:lnSpc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>
                <a:solidFill>
                  <a:schemeClr val="accent6">
                    <a:lumMod val="25000"/>
                  </a:schemeClr>
                </a:solidFill>
                <a:latin typeface="Calibri"/>
                <a:cs typeface="Calibri"/>
              </a:defRPr>
            </a:lvl2pPr>
            <a:lvl3pPr marL="630238" indent="-173038">
              <a:lnSpc>
                <a:spcPct val="110000"/>
              </a:lnSpc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>
                <a:solidFill>
                  <a:schemeClr val="accent6">
                    <a:lumMod val="25000"/>
                  </a:schemeClr>
                </a:solidFill>
                <a:latin typeface="Calibri"/>
                <a:cs typeface="Calibri"/>
              </a:defRPr>
            </a:lvl3pPr>
            <a:lvl4pPr marL="800100" indent="-136525">
              <a:lnSpc>
                <a:spcPct val="110000"/>
              </a:lnSpc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>
                <a:solidFill>
                  <a:schemeClr val="accent6">
                    <a:lumMod val="25000"/>
                  </a:schemeClr>
                </a:solidFill>
                <a:latin typeface="Calibri"/>
                <a:cs typeface="Calibri"/>
              </a:defRPr>
            </a:lvl4pPr>
            <a:lvl5pPr marL="914400" indent="-136525">
              <a:lnSpc>
                <a:spcPct val="110000"/>
              </a:lnSpc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>
                <a:solidFill>
                  <a:schemeClr val="accent6">
                    <a:lumMod val="25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06D42B-71CC-4447-AC10-5E1C5E04F85E}"/>
              </a:ext>
            </a:extLst>
          </p:cNvPr>
          <p:cNvSpPr/>
          <p:nvPr userDrawn="1"/>
        </p:nvSpPr>
        <p:spPr>
          <a:xfrm>
            <a:off x="1304924" y="4864900"/>
            <a:ext cx="7839075" cy="278599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1E974-CBD3-1D46-8BC4-0C6F42E3887A}"/>
              </a:ext>
            </a:extLst>
          </p:cNvPr>
          <p:cNvSpPr/>
          <p:nvPr userDrawn="1"/>
        </p:nvSpPr>
        <p:spPr>
          <a:xfrm>
            <a:off x="0" y="4864900"/>
            <a:ext cx="1304925" cy="2785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LT_logo_white_1.5inch_png_for_PPT.png">
            <a:extLst>
              <a:ext uri="{FF2B5EF4-FFF2-40B4-BE49-F238E27FC236}">
                <a16:creationId xmlns:a16="http://schemas.microsoft.com/office/drawing/2014/main" id="{6BF8B230-3CDE-1841-8127-BA4CEFB29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0" y="4944710"/>
            <a:ext cx="939300" cy="118978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0B1CF46-89B4-8B41-BD4E-A3E8569404F7}"/>
              </a:ext>
            </a:extLst>
          </p:cNvPr>
          <p:cNvSpPr txBox="1">
            <a:spLocks/>
          </p:cNvSpPr>
          <p:nvPr userDrawn="1"/>
        </p:nvSpPr>
        <p:spPr>
          <a:xfrm>
            <a:off x="8557756" y="4866881"/>
            <a:ext cx="4387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accent6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8AA57-48A1-7743-9DE3-E4728775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3BE1ED-CE60-144C-982A-45F95D6F8841}"/>
              </a:ext>
            </a:extLst>
          </p:cNvPr>
          <p:cNvSpPr txBox="1">
            <a:spLocks/>
          </p:cNvSpPr>
          <p:nvPr userDrawn="1"/>
        </p:nvSpPr>
        <p:spPr>
          <a:xfrm>
            <a:off x="7970555" y="4866881"/>
            <a:ext cx="6889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ABDE79-7596-2D4E-82DA-283CD62627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511" y="4939709"/>
            <a:ext cx="2376459" cy="128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75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rge Photo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67BA93-73FD-EA49-A5E6-B02511F47E89}"/>
              </a:ext>
            </a:extLst>
          </p:cNvPr>
          <p:cNvSpPr/>
          <p:nvPr userDrawn="1"/>
        </p:nvSpPr>
        <p:spPr>
          <a:xfrm>
            <a:off x="1304924" y="4864900"/>
            <a:ext cx="7839075" cy="278599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423B73-E20B-CB44-8002-DFAE2F918996}"/>
              </a:ext>
            </a:extLst>
          </p:cNvPr>
          <p:cNvSpPr/>
          <p:nvPr userDrawn="1"/>
        </p:nvSpPr>
        <p:spPr>
          <a:xfrm>
            <a:off x="0" y="4864900"/>
            <a:ext cx="1304925" cy="2785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LT_logo_white_1.5inch_png_for_PPT.png">
            <a:extLst>
              <a:ext uri="{FF2B5EF4-FFF2-40B4-BE49-F238E27FC236}">
                <a16:creationId xmlns:a16="http://schemas.microsoft.com/office/drawing/2014/main" id="{D1E766B4-7DB5-4D46-A6D2-7FFB7B5FC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0" y="4944710"/>
            <a:ext cx="939300" cy="118978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0A4055C-0916-454C-B636-71748AFE035D}"/>
              </a:ext>
            </a:extLst>
          </p:cNvPr>
          <p:cNvSpPr txBox="1">
            <a:spLocks/>
          </p:cNvSpPr>
          <p:nvPr userDrawn="1"/>
        </p:nvSpPr>
        <p:spPr>
          <a:xfrm>
            <a:off x="8557756" y="4866881"/>
            <a:ext cx="4387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accent6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8AA57-48A1-7743-9DE3-E4728775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CF7466F-CB7F-ED4E-A6A9-C1E540C9A900}"/>
              </a:ext>
            </a:extLst>
          </p:cNvPr>
          <p:cNvSpPr txBox="1">
            <a:spLocks/>
          </p:cNvSpPr>
          <p:nvPr userDrawn="1"/>
        </p:nvSpPr>
        <p:spPr>
          <a:xfrm>
            <a:off x="7970555" y="4866881"/>
            <a:ext cx="6889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CONFIDENTIAL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EC6C5E-A07C-1C48-AB04-2609AFFBE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511" y="4939709"/>
            <a:ext cx="2376459" cy="128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20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F4910-8DF7-284D-B4A5-5CA81494C7F4}"/>
              </a:ext>
            </a:extLst>
          </p:cNvPr>
          <p:cNvSpPr/>
          <p:nvPr userDrawn="1"/>
        </p:nvSpPr>
        <p:spPr>
          <a:xfrm>
            <a:off x="1304924" y="4864900"/>
            <a:ext cx="7839075" cy="278599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3AF86-6673-5847-A1EB-9A590EE76C73}"/>
              </a:ext>
            </a:extLst>
          </p:cNvPr>
          <p:cNvSpPr/>
          <p:nvPr userDrawn="1"/>
        </p:nvSpPr>
        <p:spPr>
          <a:xfrm>
            <a:off x="0" y="4864900"/>
            <a:ext cx="1304925" cy="2785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LT_logo_white_1.5inch_png_for_PPT.png">
            <a:extLst>
              <a:ext uri="{FF2B5EF4-FFF2-40B4-BE49-F238E27FC236}">
                <a16:creationId xmlns:a16="http://schemas.microsoft.com/office/drawing/2014/main" id="{5FD9E37C-4189-2B40-B579-8EAD9E2B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0" y="4944710"/>
            <a:ext cx="939300" cy="118978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CD7DE46-9F97-DC43-BE3C-3DD5A2BC2009}"/>
              </a:ext>
            </a:extLst>
          </p:cNvPr>
          <p:cNvSpPr txBox="1">
            <a:spLocks/>
          </p:cNvSpPr>
          <p:nvPr userDrawn="1"/>
        </p:nvSpPr>
        <p:spPr>
          <a:xfrm>
            <a:off x="8557756" y="4866881"/>
            <a:ext cx="4387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accent6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8AA57-48A1-7743-9DE3-E4728775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E3D32EA-5C5C-4041-9490-7D3D85658BD3}"/>
              </a:ext>
            </a:extLst>
          </p:cNvPr>
          <p:cNvSpPr txBox="1">
            <a:spLocks/>
          </p:cNvSpPr>
          <p:nvPr userDrawn="1"/>
        </p:nvSpPr>
        <p:spPr>
          <a:xfrm>
            <a:off x="7970555" y="4866881"/>
            <a:ext cx="6889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0B7BC-FED6-0347-870B-67B3315EC5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511" y="4939709"/>
            <a:ext cx="2376459" cy="128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80F3F9-0382-1C44-8537-8D344F596810}"/>
              </a:ext>
            </a:extLst>
          </p:cNvPr>
          <p:cNvSpPr/>
          <p:nvPr userDrawn="1"/>
        </p:nvSpPr>
        <p:spPr>
          <a:xfrm>
            <a:off x="1304924" y="4864900"/>
            <a:ext cx="7839075" cy="278599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EBA40-E0DC-0E45-B8AA-1F299EDC95B2}"/>
              </a:ext>
            </a:extLst>
          </p:cNvPr>
          <p:cNvSpPr/>
          <p:nvPr userDrawn="1"/>
        </p:nvSpPr>
        <p:spPr>
          <a:xfrm>
            <a:off x="0" y="4864900"/>
            <a:ext cx="1304925" cy="2785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LT_logo_white_1.5inch_png_for_PPT.png">
            <a:extLst>
              <a:ext uri="{FF2B5EF4-FFF2-40B4-BE49-F238E27FC236}">
                <a16:creationId xmlns:a16="http://schemas.microsoft.com/office/drawing/2014/main" id="{B25312CA-D63C-BC40-A376-C492426991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0" y="4944710"/>
            <a:ext cx="939300" cy="118978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AFE818C-FDF6-B841-A776-6DB53A4B3B74}"/>
              </a:ext>
            </a:extLst>
          </p:cNvPr>
          <p:cNvSpPr txBox="1">
            <a:spLocks/>
          </p:cNvSpPr>
          <p:nvPr userDrawn="1"/>
        </p:nvSpPr>
        <p:spPr>
          <a:xfrm>
            <a:off x="8557756" y="4866881"/>
            <a:ext cx="4387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accent6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8AA57-48A1-7743-9DE3-E472877549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660D341-3B22-6B48-8763-3D4214EE9235}"/>
              </a:ext>
            </a:extLst>
          </p:cNvPr>
          <p:cNvSpPr txBox="1">
            <a:spLocks/>
          </p:cNvSpPr>
          <p:nvPr userDrawn="1"/>
        </p:nvSpPr>
        <p:spPr>
          <a:xfrm>
            <a:off x="7970555" y="4866881"/>
            <a:ext cx="6889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9DFBF-31B4-D34F-992D-D2AFB6DF9E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511" y="4939709"/>
            <a:ext cx="2376459" cy="128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30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57200" y="1447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248030" y="4855627"/>
            <a:ext cx="43877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fld id="{A608AA57-48A1-7743-9DE3-E47287754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8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37" r:id="rId2"/>
    <p:sldLayoutId id="2147483841" r:id="rId3"/>
    <p:sldLayoutId id="2147483843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744" indent="-237744" algn="l" defTabSz="457200" rtl="0" eaLnBrk="1" latinLnBrk="0" hangingPunct="1">
        <a:lnSpc>
          <a:spcPct val="110000"/>
        </a:lnSpc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1pPr>
      <a:lvl2pPr marL="457200" indent="-219456" algn="l" defTabSz="457200" rtl="0" eaLnBrk="1" latinLnBrk="0" hangingPunct="1">
        <a:lnSpc>
          <a:spcPct val="110000"/>
        </a:lnSpc>
        <a:spcBef>
          <a:spcPct val="20000"/>
        </a:spcBef>
        <a:buClr>
          <a:schemeClr val="accent3"/>
        </a:buClr>
        <a:buFont typeface="Arial"/>
        <a:buChar char="–"/>
        <a:defRPr sz="18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2pPr>
      <a:lvl3pPr marL="630936" indent="-173736" algn="l" defTabSz="457200" rtl="0" eaLnBrk="1" latinLnBrk="0" hangingPunct="1">
        <a:lnSpc>
          <a:spcPct val="110000"/>
        </a:lnSpc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3pPr>
      <a:lvl4pPr marL="804672" indent="-137160" algn="l" defTabSz="457200" rtl="0" eaLnBrk="1" latinLnBrk="0" hangingPunct="1">
        <a:lnSpc>
          <a:spcPct val="110000"/>
        </a:lnSpc>
        <a:spcBef>
          <a:spcPct val="20000"/>
        </a:spcBef>
        <a:buClr>
          <a:schemeClr val="accent3"/>
        </a:buClr>
        <a:buFont typeface="Arial"/>
        <a:buChar char="–"/>
        <a:defRPr sz="11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4pPr>
      <a:lvl5pPr marL="914400" indent="-137160" algn="l" defTabSz="457200" rtl="0" eaLnBrk="1" latinLnBrk="0" hangingPunct="1">
        <a:lnSpc>
          <a:spcPct val="110000"/>
        </a:lnSpc>
        <a:spcBef>
          <a:spcPct val="20000"/>
        </a:spcBef>
        <a:buClr>
          <a:schemeClr val="accent3"/>
        </a:buClr>
        <a:buFont typeface="Arial"/>
        <a:buChar char="•"/>
        <a:defRPr sz="11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jpe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gif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21002" cy="5143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213" y="677570"/>
            <a:ext cx="3352584" cy="33855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marL="210741" indent="-210741" algn="ctr">
              <a:spcBef>
                <a:spcPct val="20000"/>
              </a:spcBef>
              <a:spcAft>
                <a:spcPts val="300"/>
              </a:spcAft>
              <a:buClr>
                <a:srgbClr val="D63E29"/>
              </a:buClr>
              <a:buSzPct val="100000"/>
              <a:tabLst>
                <a:tab pos="690563" algn="l"/>
              </a:tabLst>
            </a:pPr>
            <a:r>
              <a:rPr lang="en-US" sz="1600" dirty="0">
                <a:latin typeface="+mj-lt"/>
                <a:ea typeface="Athelas" charset="0"/>
                <a:cs typeface="Athelas" charset="0"/>
              </a:rPr>
              <a:t>Tanguy Leborgne, VP &amp; GM Consumer</a:t>
            </a:r>
            <a:endParaRPr lang="en-US" sz="1600" dirty="0">
              <a:latin typeface="+mj-lt"/>
              <a:ea typeface="Athelas" charset="0"/>
              <a:cs typeface="Athelas" charset="0"/>
              <a:sym typeface="Arial Bol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FEF2D9-4570-4E4C-B836-D4A6EA863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32" y="1098450"/>
            <a:ext cx="3877079" cy="3742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0ABD25-F292-A640-B541-BFEAC28419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488" y="1098450"/>
            <a:ext cx="3691583" cy="37031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7430E0-6AC4-9B46-A628-9BA7E7797DF4}"/>
              </a:ext>
            </a:extLst>
          </p:cNvPr>
          <p:cNvSpPr txBox="1">
            <a:spLocks/>
          </p:cNvSpPr>
          <p:nvPr/>
        </p:nvSpPr>
        <p:spPr>
          <a:xfrm>
            <a:off x="50800" y="210022"/>
            <a:ext cx="9016999" cy="4521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 Light"/>
                <a:cs typeface="Calibri Light"/>
              </a:rPr>
              <a:t>A CUSTOMER-CENTRIC APPROACH TO PRODUCT DEVELOPMENT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457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59498" y="403736"/>
            <a:ext cx="4677307" cy="822597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200" b="1" dirty="0"/>
              <a:t>What do you think this product is for? </a:t>
            </a:r>
          </a:p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1600" dirty="0">
                <a:solidFill>
                  <a:srgbClr val="606A73"/>
                </a:solidFill>
              </a:rPr>
              <a:t>(Honestly!)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10CF1-A817-E04D-9738-3F5BF26440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1" y="515879"/>
            <a:ext cx="3619336" cy="3619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0CCAF-8A53-6D49-B45A-8E66346286B5}"/>
              </a:ext>
            </a:extLst>
          </p:cNvPr>
          <p:cNvSpPr txBox="1"/>
          <p:nvPr/>
        </p:nvSpPr>
        <p:spPr>
          <a:xfrm>
            <a:off x="4730171" y="1884486"/>
            <a:ext cx="3360343" cy="1931298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marL="457200" indent="-457200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buAutoNum type="alphaLcPeriod"/>
              <a:tabLst>
                <a:tab pos="920750" algn="l"/>
              </a:tabLst>
            </a:pPr>
            <a:r>
              <a:rPr lang="en-US" sz="1700" dirty="0">
                <a:solidFill>
                  <a:srgbClr val="606A73"/>
                </a:solidFill>
              </a:rPr>
              <a:t>Kids Juice</a:t>
            </a:r>
          </a:p>
          <a:p>
            <a:pPr marL="457200" indent="-457200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buAutoNum type="alphaLcPeriod"/>
              <a:tabLst>
                <a:tab pos="920750" algn="l"/>
              </a:tabLst>
            </a:pPr>
            <a:r>
              <a:rPr lang="en-US" sz="1700" dirty="0">
                <a:solidFill>
                  <a:srgbClr val="606A73"/>
                </a:solidFill>
              </a:rPr>
              <a:t>Juice in general (kids or adults)</a:t>
            </a:r>
          </a:p>
          <a:p>
            <a:pPr marL="457200" indent="-457200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buAutoNum type="alphaLcPeriod"/>
              <a:tabLst>
                <a:tab pos="920750" algn="l"/>
              </a:tabLst>
            </a:pPr>
            <a:r>
              <a:rPr lang="en-US" sz="1700" dirty="0">
                <a:solidFill>
                  <a:srgbClr val="606A73"/>
                </a:solidFill>
              </a:rPr>
              <a:t>Soda</a:t>
            </a:r>
          </a:p>
          <a:p>
            <a:pPr marL="457200" indent="-457200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buAutoNum type="alphaLcPeriod"/>
              <a:tabLst>
                <a:tab pos="920750" algn="l"/>
              </a:tabLst>
            </a:pPr>
            <a:r>
              <a:rPr lang="en-US" sz="1700" dirty="0">
                <a:solidFill>
                  <a:srgbClr val="606A73"/>
                </a:solidFill>
              </a:rPr>
              <a:t>Hair Care</a:t>
            </a:r>
          </a:p>
          <a:p>
            <a:pPr marL="457200" indent="-457200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buAutoNum type="alphaLcPeriod"/>
              <a:tabLst>
                <a:tab pos="920750" algn="l"/>
              </a:tabLst>
            </a:pPr>
            <a:r>
              <a:rPr lang="en-US" sz="1700" dirty="0">
                <a:solidFill>
                  <a:srgbClr val="606A73"/>
                </a:solidFill>
              </a:rPr>
              <a:t>Cleaning Supplies</a:t>
            </a:r>
          </a:p>
        </p:txBody>
      </p:sp>
    </p:spTree>
    <p:extLst>
      <p:ext uri="{BB962C8B-B14F-4D97-AF65-F5344CB8AC3E}">
        <p14:creationId xmlns:p14="http://schemas.microsoft.com/office/powerpoint/2010/main" val="13793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41571" y="4155630"/>
            <a:ext cx="4822732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>
                <a:solidFill>
                  <a:srgbClr val="606A73"/>
                </a:solidFill>
              </a:rPr>
              <a:t>Misleading (Packaging) Design…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06FBE-5786-A54F-B7D8-78152DF8F5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1" y="515879"/>
            <a:ext cx="3619336" cy="36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2290" y="257810"/>
            <a:ext cx="3247877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>
                <a:solidFill>
                  <a:srgbClr val="606A73"/>
                </a:solidFill>
              </a:rPr>
              <a:t>We’re Not Immune…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9DDE6-70CD-6D40-B70B-9A1AA2F28E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236" y="1000355"/>
            <a:ext cx="2845528" cy="301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3E9D4B-47F5-3F4C-A2BC-CB68D31D8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940" y="323680"/>
            <a:ext cx="3116350" cy="2525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7D754-419B-FD41-934F-9BF712B7A4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46" y="1272410"/>
            <a:ext cx="1981428" cy="31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1600"/>
            <a:ext cx="9144000" cy="49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48030" y="4855627"/>
            <a:ext cx="438770" cy="274637"/>
          </a:xfrm>
        </p:spPr>
        <p:txBody>
          <a:bodyPr/>
          <a:lstStyle/>
          <a:p>
            <a:fld id="{A608AA57-48A1-7743-9DE3-E472877549D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9144000" cy="5174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000" y="1136590"/>
            <a:ext cx="6735438" cy="592470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marR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 Bold" charset="0"/>
              </a:rPr>
              <a:t>Facing Market Facts and Customer Reality</a:t>
            </a:r>
          </a:p>
        </p:txBody>
      </p:sp>
    </p:spTree>
    <p:extLst>
      <p:ext uri="{BB962C8B-B14F-4D97-AF65-F5344CB8AC3E}">
        <p14:creationId xmlns:p14="http://schemas.microsoft.com/office/powerpoint/2010/main" val="339250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and calibrate the Opportunity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0307655"/>
              </p:ext>
            </p:extLst>
          </p:nvPr>
        </p:nvGraphicFramePr>
        <p:xfrm>
          <a:off x="1524000" y="7810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3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749" y="5416"/>
            <a:ext cx="2914556" cy="6740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Example of Key Trends</a:t>
            </a: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331390" y="2749700"/>
            <a:ext cx="3496539" cy="379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/>
              <a:t>HUDDLE ROOMS A BYPRODUCT OF OPEN SPACES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4902472" y="592897"/>
            <a:ext cx="3882940" cy="431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/>
              <a:t>GEN Z’s EXTREME MOBILE CENTRICITY</a:t>
            </a:r>
          </a:p>
        </p:txBody>
      </p:sp>
      <p:sp>
        <p:nvSpPr>
          <p:cNvPr id="14" name="Title 7"/>
          <p:cNvSpPr txBox="1">
            <a:spLocks/>
          </p:cNvSpPr>
          <p:nvPr/>
        </p:nvSpPr>
        <p:spPr>
          <a:xfrm>
            <a:off x="331390" y="542395"/>
            <a:ext cx="3835656" cy="48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/>
              <a:t>VIRTUAL ASSISTANTS TURNING MAINSTREAM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421" y="3226125"/>
            <a:ext cx="3639671" cy="1536750"/>
          </a:xfrm>
          <a:prstGeom prst="rect">
            <a:avLst/>
          </a:prstGeom>
        </p:spPr>
      </p:pic>
      <p:sp>
        <p:nvSpPr>
          <p:cNvPr id="16" name="Title 7"/>
          <p:cNvSpPr txBox="1">
            <a:spLocks/>
          </p:cNvSpPr>
          <p:nvPr/>
        </p:nvSpPr>
        <p:spPr>
          <a:xfrm>
            <a:off x="5879305" y="2774155"/>
            <a:ext cx="4300369" cy="35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/>
              <a:t>VR BECOMING A REALITY</a:t>
            </a:r>
          </a:p>
        </p:txBody>
      </p:sp>
      <p:pic>
        <p:nvPicPr>
          <p:cNvPr id="4" name="Picture 3" descr="A group of people posing for the camera&#13;&#10;&#13;&#10;Description automatically generated">
            <a:extLst>
              <a:ext uri="{FF2B5EF4-FFF2-40B4-BE49-F238E27FC236}">
                <a16:creationId xmlns:a16="http://schemas.microsoft.com/office/drawing/2014/main" id="{FA05B1F6-3DC8-1849-A62F-CC3AFE51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773" y="1017151"/>
            <a:ext cx="3117975" cy="1757004"/>
          </a:xfrm>
          <a:prstGeom prst="rect">
            <a:avLst/>
          </a:prstGeom>
        </p:spPr>
      </p:pic>
      <p:pic>
        <p:nvPicPr>
          <p:cNvPr id="6" name="Picture 5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EE14EB52-93CF-4045-90F1-8C2E5D13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21" y="3099674"/>
            <a:ext cx="2954215" cy="1658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ADDB7-2C64-A248-9B57-C09210647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116" y="1222673"/>
            <a:ext cx="2008554" cy="1129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5" y="1199597"/>
            <a:ext cx="1877121" cy="11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7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95786"/>
            <a:ext cx="4982531" cy="4978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63" y="827950"/>
            <a:ext cx="3817937" cy="2893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06A73"/>
                </a:solidFill>
              </a:rPr>
              <a:t>Build Utmost Intimacy </a:t>
            </a:r>
            <a:br>
              <a:rPr lang="en-US" dirty="0">
                <a:solidFill>
                  <a:srgbClr val="606A73"/>
                </a:solidFill>
              </a:rPr>
            </a:br>
            <a:br>
              <a:rPr lang="en-US" dirty="0">
                <a:solidFill>
                  <a:srgbClr val="606A73"/>
                </a:solidFill>
              </a:rPr>
            </a:br>
            <a:r>
              <a:rPr lang="en-US" dirty="0">
                <a:solidFill>
                  <a:srgbClr val="606A73"/>
                </a:solidFill>
              </a:rPr>
              <a:t>With Your Target Audience</a:t>
            </a:r>
          </a:p>
        </p:txBody>
      </p:sp>
    </p:spTree>
    <p:extLst>
      <p:ext uri="{BB962C8B-B14F-4D97-AF65-F5344CB8AC3E}">
        <p14:creationId xmlns:p14="http://schemas.microsoft.com/office/powerpoint/2010/main" val="129944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243750"/>
            <a:ext cx="8229600" cy="674077"/>
          </a:xfrm>
        </p:spPr>
        <p:txBody>
          <a:bodyPr>
            <a:normAutofit/>
          </a:bodyPr>
          <a:lstStyle/>
          <a:p>
            <a:r>
              <a:rPr lang="en-US" sz="2200" dirty="0"/>
              <a:t>Identify BIG HAIRY PROBLEMS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2439" y="1524000"/>
            <a:ext cx="8226425" cy="2872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 most painful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 most pervasive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 most urgent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 high $$ 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200" y="-32286"/>
            <a:ext cx="5402263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2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243750"/>
            <a:ext cx="8229600" cy="674077"/>
          </a:xfrm>
        </p:spPr>
        <p:txBody>
          <a:bodyPr>
            <a:normAutofit/>
          </a:bodyPr>
          <a:lstStyle/>
          <a:p>
            <a:r>
              <a:rPr lang="en-US" sz="2200" dirty="0"/>
              <a:t>Get into their Minds…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2439" y="1563076"/>
            <a:ext cx="8226425" cy="283304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Their Desires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Their Values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606A73"/>
                </a:solidFill>
              </a:rPr>
              <a:t>Their “Social Map”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365" y="0"/>
            <a:ext cx="5172635" cy="277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944" y="2772532"/>
            <a:ext cx="3151538" cy="2101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328" y="2772532"/>
            <a:ext cx="2034989" cy="21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6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4284" y="4190143"/>
            <a:ext cx="5384423" cy="478272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marR="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 Bold" charset="0"/>
              </a:rPr>
              <a:t>95% of products launched each year FAIL!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325366"/>
            <a:ext cx="5391592" cy="36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736983"/>
            <a:ext cx="3835400" cy="38261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3361" y="180142"/>
            <a:ext cx="8229600" cy="67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 Helps Understand Your Audience Better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98439" y="1138570"/>
            <a:ext cx="2760661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950" indent="-2349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-2238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630238" indent="-1730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8001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9144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700" u="sng" dirty="0">
                <a:solidFill>
                  <a:srgbClr val="606A73"/>
                </a:solidFill>
              </a:rPr>
              <a:t>Close Ended</a:t>
            </a:r>
          </a:p>
          <a:p>
            <a:pPr>
              <a:lnSpc>
                <a:spcPct val="130000"/>
              </a:lnSpc>
            </a:pPr>
            <a:r>
              <a:rPr lang="en-US" sz="1700" dirty="0">
                <a:solidFill>
                  <a:srgbClr val="606A73"/>
                </a:solidFill>
              </a:rPr>
              <a:t>Numerical Analysis</a:t>
            </a:r>
          </a:p>
          <a:p>
            <a:pPr>
              <a:lnSpc>
                <a:spcPct val="130000"/>
              </a:lnSpc>
            </a:pPr>
            <a:r>
              <a:rPr lang="en-US" sz="1700" dirty="0">
                <a:solidFill>
                  <a:srgbClr val="606A73"/>
                </a:solidFill>
              </a:rPr>
              <a:t>Trends &amp; correlations</a:t>
            </a:r>
          </a:p>
          <a:p>
            <a:pPr>
              <a:lnSpc>
                <a:spcPct val="130000"/>
              </a:lnSpc>
            </a:pPr>
            <a:r>
              <a:rPr lang="en-US" sz="1700" dirty="0">
                <a:solidFill>
                  <a:srgbClr val="606A73"/>
                </a:solidFill>
              </a:rPr>
              <a:t>Segment sizing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778500" y="3238499"/>
            <a:ext cx="3200401" cy="15409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4950" indent="-2349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-2238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630238" indent="-1730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8001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9144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sz="1700" u="sng" dirty="0">
                <a:solidFill>
                  <a:srgbClr val="606A73"/>
                </a:solidFill>
              </a:rPr>
              <a:t>Open Ended</a:t>
            </a:r>
          </a:p>
          <a:p>
            <a:pPr algn="r">
              <a:lnSpc>
                <a:spcPct val="130000"/>
              </a:lnSpc>
            </a:pPr>
            <a:r>
              <a:rPr lang="en-US" sz="1700" dirty="0">
                <a:solidFill>
                  <a:srgbClr val="606A73"/>
                </a:solidFill>
              </a:rPr>
              <a:t>Help Dig Deeper</a:t>
            </a:r>
          </a:p>
          <a:p>
            <a:pPr algn="r">
              <a:lnSpc>
                <a:spcPct val="130000"/>
              </a:lnSpc>
            </a:pPr>
            <a:r>
              <a:rPr lang="en-US" sz="1700" dirty="0">
                <a:solidFill>
                  <a:srgbClr val="606A73"/>
                </a:solidFill>
              </a:rPr>
              <a:t>Address the “WHY’s”</a:t>
            </a:r>
          </a:p>
          <a:p>
            <a:pPr algn="r">
              <a:lnSpc>
                <a:spcPct val="130000"/>
              </a:lnSpc>
            </a:pPr>
            <a:r>
              <a:rPr lang="en-US" sz="1700" dirty="0">
                <a:solidFill>
                  <a:srgbClr val="606A73"/>
                </a:solidFill>
              </a:rPr>
              <a:t>Know values, environment</a:t>
            </a:r>
          </a:p>
        </p:txBody>
      </p:sp>
    </p:spTree>
    <p:extLst>
      <p:ext uri="{BB962C8B-B14F-4D97-AF65-F5344CB8AC3E}">
        <p14:creationId xmlns:p14="http://schemas.microsoft.com/office/powerpoint/2010/main" val="34388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572" y="449237"/>
            <a:ext cx="3835400" cy="38261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9263" y="243750"/>
            <a:ext cx="8229600" cy="67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Few Resources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15342" y="1123314"/>
            <a:ext cx="2548985" cy="1595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4950" indent="-2349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-2238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630238" indent="-1730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8001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9144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Primary </a:t>
            </a:r>
            <a:r>
              <a:rPr lang="en-US" sz="1500">
                <a:solidFill>
                  <a:srgbClr val="606A73"/>
                </a:solidFill>
              </a:rPr>
              <a:t>Research </a:t>
            </a:r>
            <a:r>
              <a:rPr lang="en-US" sz="1200">
                <a:solidFill>
                  <a:srgbClr val="606A73"/>
                </a:solidFill>
              </a:rPr>
              <a:t>(</a:t>
            </a:r>
            <a:r>
              <a:rPr lang="en-US" sz="1200" dirty="0">
                <a:solidFill>
                  <a:srgbClr val="606A73"/>
                </a:solidFill>
              </a:rPr>
              <a:t>online polls, online surveys)</a:t>
            </a:r>
          </a:p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Secondary Research </a:t>
            </a:r>
            <a:r>
              <a:rPr lang="en-US" sz="1200" dirty="0">
                <a:solidFill>
                  <a:srgbClr val="606A73"/>
                </a:solidFill>
              </a:rPr>
              <a:t>(Internet sources, public and Educational Institutions)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719762" y="3019245"/>
            <a:ext cx="3373440" cy="176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950" indent="-2349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-2238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630238" indent="-1730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8001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9144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1:1’s with channel</a:t>
            </a:r>
          </a:p>
          <a:p>
            <a:pPr algn="r"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1:1 with influencers</a:t>
            </a:r>
          </a:p>
          <a:p>
            <a:pPr algn="r"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1:1’s with target audience</a:t>
            </a:r>
          </a:p>
          <a:p>
            <a:pPr algn="r"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Ethnographic observations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B35FB8-C74E-DF4E-9DD2-1762F942FCAE}"/>
              </a:ext>
            </a:extLst>
          </p:cNvPr>
          <p:cNvSpPr txBox="1">
            <a:spLocks/>
          </p:cNvSpPr>
          <p:nvPr/>
        </p:nvSpPr>
        <p:spPr>
          <a:xfrm>
            <a:off x="1270666" y="3835482"/>
            <a:ext cx="2760661" cy="768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950" indent="-2349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-2238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630238" indent="-1730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8001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9144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Consumer Reviews</a:t>
            </a:r>
          </a:p>
          <a:p>
            <a:pPr>
              <a:lnSpc>
                <a:spcPct val="130000"/>
              </a:lnSpc>
            </a:pPr>
            <a:r>
              <a:rPr lang="en-US" sz="1500" dirty="0">
                <a:solidFill>
                  <a:srgbClr val="606A73"/>
                </a:solidFill>
              </a:rPr>
              <a:t>Net Promoter Score</a:t>
            </a:r>
          </a:p>
        </p:txBody>
      </p:sp>
    </p:spTree>
    <p:extLst>
      <p:ext uri="{BB962C8B-B14F-4D97-AF65-F5344CB8AC3E}">
        <p14:creationId xmlns:p14="http://schemas.microsoft.com/office/powerpoint/2010/main" val="334158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9" grpId="0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lack-hole-imag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55"/>
            <a:ext cx="9144000" cy="48586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49663" y="2212250"/>
            <a:ext cx="2052637" cy="67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The Analysis…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263" y="4267716"/>
            <a:ext cx="4720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…Turn Facts Into Actionable Insights</a:t>
            </a:r>
          </a:p>
        </p:txBody>
      </p:sp>
    </p:spTree>
    <p:extLst>
      <p:ext uri="{BB962C8B-B14F-4D97-AF65-F5344CB8AC3E}">
        <p14:creationId xmlns:p14="http://schemas.microsoft.com/office/powerpoint/2010/main" val="15905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Obsess over Cause-and-Effect Analysis to the Top Requirements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49663" y="2212250"/>
            <a:ext cx="2052637" cy="67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The Analysis…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263" y="4267716"/>
            <a:ext cx="4720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…Turn Facts Into Actionable Insights</a:t>
            </a:r>
          </a:p>
        </p:txBody>
      </p:sp>
      <p:pic>
        <p:nvPicPr>
          <p:cNvPr id="8" name="Picture 7" descr="A close up of a street&#13;&#10;&#13;&#10;Description automatically generated">
            <a:extLst>
              <a:ext uri="{FF2B5EF4-FFF2-40B4-BE49-F238E27FC236}">
                <a16:creationId xmlns:a16="http://schemas.microsoft.com/office/drawing/2014/main" id="{529FFB1B-E60E-514A-A894-F9DB98124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20"/>
          <a:stretch/>
        </p:blipFill>
        <p:spPr>
          <a:xfrm>
            <a:off x="921665" y="1353255"/>
            <a:ext cx="7284796" cy="2463372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3C082EE9-B1AF-B94A-96C0-3AD76D8EA39A}"/>
              </a:ext>
            </a:extLst>
          </p:cNvPr>
          <p:cNvSpPr/>
          <p:nvPr/>
        </p:nvSpPr>
        <p:spPr>
          <a:xfrm>
            <a:off x="6860297" y="1410921"/>
            <a:ext cx="1107831" cy="782516"/>
          </a:xfrm>
          <a:prstGeom prst="wedgeEllipse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88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247" y="890240"/>
            <a:ext cx="821888" cy="982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499" y="713946"/>
            <a:ext cx="825668" cy="2135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88" dirty="0">
                <a:solidFill>
                  <a:schemeClr val="bg1"/>
                </a:solidFill>
                <a:latin typeface="Century Gothic" panose="020B0502020202020204" pitchFamily="34" charset="0"/>
              </a:rPr>
              <a:t>COSMO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5183" y="706856"/>
            <a:ext cx="115889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b="1" dirty="0">
                <a:latin typeface="Century Gothic" panose="020B0502020202020204" pitchFamily="34" charset="0"/>
              </a:rPr>
              <a:t>NAME: </a:t>
            </a:r>
            <a:r>
              <a:rPr lang="en-US" sz="563" dirty="0">
                <a:latin typeface="Century Gothic" panose="020B0502020202020204" pitchFamily="34" charset="0"/>
              </a:rPr>
              <a:t>Marcus Modern</a:t>
            </a:r>
          </a:p>
          <a:p>
            <a:r>
              <a:rPr lang="en-US" sz="563" b="1" dirty="0">
                <a:latin typeface="Century Gothic" panose="020B0502020202020204" pitchFamily="34" charset="0"/>
              </a:rPr>
              <a:t>FROM: </a:t>
            </a:r>
            <a:r>
              <a:rPr lang="en-US" sz="563" dirty="0">
                <a:latin typeface="Century Gothic" panose="020B0502020202020204" pitchFamily="34" charset="0"/>
              </a:rPr>
              <a:t>London, England</a:t>
            </a:r>
          </a:p>
          <a:p>
            <a:r>
              <a:rPr lang="en-US" sz="563" b="1" dirty="0">
                <a:latin typeface="Century Gothic" panose="020B0502020202020204" pitchFamily="34" charset="0"/>
              </a:rPr>
              <a:t>AGE: </a:t>
            </a:r>
            <a:r>
              <a:rPr lang="en-US" sz="563" dirty="0">
                <a:latin typeface="Century Gothic" panose="020B0502020202020204" pitchFamily="34" charset="0"/>
              </a:rPr>
              <a:t>34</a:t>
            </a:r>
          </a:p>
          <a:p>
            <a:r>
              <a:rPr lang="en-US" sz="563" b="1" dirty="0">
                <a:latin typeface="Century Gothic" panose="020B0502020202020204" pitchFamily="34" charset="0"/>
              </a:rPr>
              <a:t>WORK: </a:t>
            </a:r>
            <a:r>
              <a:rPr lang="en-US" sz="563" dirty="0">
                <a:latin typeface="Century Gothic" panose="020B0502020202020204" pitchFamily="34" charset="0"/>
              </a:rPr>
              <a:t>MANAGER</a:t>
            </a:r>
          </a:p>
          <a:p>
            <a:r>
              <a:rPr lang="en-US" sz="563" b="1" dirty="0">
                <a:latin typeface="Century Gothic" panose="020B0502020202020204" pitchFamily="34" charset="0"/>
              </a:rPr>
              <a:t>INCOME: </a:t>
            </a:r>
            <a:r>
              <a:rPr lang="en-US" sz="563" dirty="0">
                <a:latin typeface="Century Gothic" panose="020B0502020202020204" pitchFamily="34" charset="0"/>
              </a:rPr>
              <a:t>100K</a:t>
            </a:r>
          </a:p>
          <a:p>
            <a:r>
              <a:rPr lang="en-US" sz="563" b="1" dirty="0">
                <a:latin typeface="Century Gothic" panose="020B0502020202020204" pitchFamily="34" charset="0"/>
              </a:rPr>
              <a:t>EDUCATION: </a:t>
            </a:r>
            <a:r>
              <a:rPr lang="en-US" sz="563" dirty="0">
                <a:latin typeface="Century Gothic" panose="020B0502020202020204" pitchFamily="34" charset="0"/>
              </a:rPr>
              <a:t>MBA</a:t>
            </a:r>
          </a:p>
          <a:p>
            <a:r>
              <a:rPr lang="en-US" sz="563" b="1" i="1" dirty="0">
                <a:latin typeface="Century Gothic" panose="020B0502020202020204" pitchFamily="34" charset="0"/>
              </a:rPr>
              <a:t>MARRIED WITH 1 CHILD</a:t>
            </a:r>
          </a:p>
          <a:p>
            <a:r>
              <a:rPr lang="en-US" sz="563" b="1" i="1" dirty="0">
                <a:latin typeface="Century Gothic" panose="020B0502020202020204" pitchFamily="34" charset="0"/>
              </a:rPr>
              <a:t>SINGLE FAMILY HOME</a:t>
            </a:r>
            <a:endParaRPr lang="en-US" sz="563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09424" y="710615"/>
            <a:ext cx="4714876" cy="196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PRIMARY LIFE PURSUITS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9424" y="1006706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PERSONAL STYLE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9424" y="1317835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EXERCISES 6 HRS WEEKLY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9424" y="1633852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LEISURE ACTIVITIES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9424" y="1938025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LEARNS ABOUT NEW PRODUCTS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8118" y="1879934"/>
            <a:ext cx="2007770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dirty="0">
                <a:latin typeface="Century Gothic" panose="020B0502020202020204" pitchFamily="34" charset="0"/>
              </a:rPr>
              <a:t>I live where luxury and technology intersect. I seek products that enhance my life experiences and am highly design motivated in my purchases. I always know about the latest trends in technology.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27741" y="1442286"/>
            <a:ext cx="464720" cy="1789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63" dirty="0">
                <a:latin typeface="Century Gothic" panose="020B0502020202020204" pitchFamily="34" charset="0"/>
              </a:rPr>
              <a:t>PHONE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5020" y="1442286"/>
            <a:ext cx="464720" cy="1789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63" dirty="0">
                <a:latin typeface="Century Gothic" panose="020B0502020202020204" pitchFamily="34" charset="0"/>
              </a:rPr>
              <a:t>CAR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09424" y="2243138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PRODUCT PROFILE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10364" y="2542612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MUSICAL PREFERENCE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51284" y="2611772"/>
            <a:ext cx="1043105" cy="3000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STREAMING SERVICES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11304" y="2855422"/>
            <a:ext cx="4710364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PLAYS MUSIC 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7037" y="2560660"/>
            <a:ext cx="243640" cy="230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solidFill>
                  <a:schemeClr val="bg1"/>
                </a:solidFill>
                <a:latin typeface="Century Gothic" panose="020B0502020202020204" pitchFamily="34" charset="0"/>
              </a:rPr>
              <a:t>EQ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38011" y="2560660"/>
            <a:ext cx="973694" cy="1615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ACCURATE/FLAT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65666" y="3270365"/>
            <a:ext cx="1908510" cy="1962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PRIMARY HEADPHONE ATTRIBUTES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12244" y="3165245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HEADPHONE WEARING STYLE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75446" y="3178395"/>
            <a:ext cx="482828" cy="16158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solidFill>
                  <a:schemeClr val="bg1"/>
                </a:solidFill>
                <a:latin typeface="Century Gothic" panose="020B0502020202020204" pitchFamily="34" charset="0"/>
              </a:rPr>
              <a:t>WHY?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467297" y="3178394"/>
            <a:ext cx="446674" cy="1615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SOUND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225408" y="4446717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SPENDING RANGE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210916" y="3752726"/>
            <a:ext cx="4714876" cy="196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CLOSEST COMPETITIVE OPTION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994321" y="3771896"/>
            <a:ext cx="463749" cy="16158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solidFill>
                  <a:schemeClr val="bg1"/>
                </a:solidFill>
                <a:latin typeface="Century Gothic" panose="020B0502020202020204" pitchFamily="34" charset="0"/>
              </a:rPr>
              <a:t>WHY?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467093" y="3771895"/>
            <a:ext cx="442162" cy="1615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" dirty="0">
                <a:latin typeface="Century Gothic" panose="020B0502020202020204" pitchFamily="34" charset="0"/>
              </a:rPr>
              <a:t>DESIGN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258553" y="2611772"/>
            <a:ext cx="925774" cy="3000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latin typeface="Century Gothic" panose="020B0502020202020204" pitchFamily="34" charset="0"/>
              </a:rPr>
              <a:t>SOCIAL</a:t>
            </a:r>
          </a:p>
          <a:p>
            <a:pPr algn="ctr"/>
            <a:endParaRPr lang="en-US" sz="675" dirty="0">
              <a:latin typeface="Century Gothic" panose="020B0502020202020204" pitchFamily="34" charset="0"/>
            </a:endParaRPr>
          </a:p>
        </p:txBody>
      </p:sp>
      <p:pic>
        <p:nvPicPr>
          <p:cNvPr id="1058" name="Picture 34" descr="https://www.facebookbrand.com/img/fb-ar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717" y="3022856"/>
            <a:ext cx="182165" cy="1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pdn.cam.ac.uk/teaching/teaching_images/YouTube-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670" y="3017497"/>
            <a:ext cx="196454" cy="19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sovereign.gr/wp-content/uploads/2014/08/twitter-logo-300x30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341" y="3017498"/>
            <a:ext cx="203597" cy="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3835642c2693476aa717-d4b78efce91b9730bcca725cf9bb0b37.r51.cf1.rackcdn.com/Instagram_App_Large_May2016_20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370" y="3017497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avidlynngolf.com/wp-content/uploads/adidas-logo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5464" y="2287776"/>
            <a:ext cx="357920" cy="2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vectorlogo4u.com/wp-content/uploads/2015/04/hugo-boss-logo-vector-720x340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875" y="2282858"/>
            <a:ext cx="548610" cy="2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ucci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299" y="2257684"/>
            <a:ext cx="348785" cy="30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findthatlogo.com/wp-content/uploads/2011/12/lacoste-logo.gif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97"/>
          <a:stretch/>
        </p:blipFill>
        <p:spPr bwMode="auto">
          <a:xfrm>
            <a:off x="2729475" y="2257505"/>
            <a:ext cx="353965" cy="3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mage.freepik.com/free-icon/apple-logo_318-40184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9820" y="1640232"/>
            <a:ext cx="260288" cy="2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https://dmehifi.com.au/wp-content/uploads/2016/06/Bose_SoundSport_Wireless_3-570x686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608" y="4049972"/>
            <a:ext cx="289178" cy="3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3582489" y="4081302"/>
            <a:ext cx="1136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latin typeface="Century Gothic" panose="020B0502020202020204" pitchFamily="34" charset="0"/>
              </a:rPr>
              <a:t>IN-EAR</a:t>
            </a:r>
          </a:p>
          <a:p>
            <a:r>
              <a:rPr lang="en-US" sz="450" dirty="0">
                <a:latin typeface="Century Gothic" panose="020B0502020202020204" pitchFamily="34" charset="0"/>
              </a:rPr>
              <a:t>BOSE SOUNDSPORT WIRELESS</a:t>
            </a:r>
          </a:p>
          <a:p>
            <a:r>
              <a:rPr lang="en-US" sz="450" dirty="0">
                <a:latin typeface="Century Gothic" panose="020B0502020202020204" pitchFamily="34" charset="0"/>
              </a:rPr>
              <a:t>149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13292" y="4093548"/>
            <a:ext cx="1136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latin typeface="Century Gothic" panose="020B0502020202020204" pitchFamily="34" charset="0"/>
              </a:rPr>
              <a:t>OVER-EAR</a:t>
            </a:r>
          </a:p>
          <a:p>
            <a:r>
              <a:rPr lang="en-US" sz="450" dirty="0">
                <a:latin typeface="Century Gothic" panose="020B0502020202020204" pitchFamily="34" charset="0"/>
              </a:rPr>
              <a:t>BOSE QC35</a:t>
            </a:r>
          </a:p>
          <a:p>
            <a:r>
              <a:rPr lang="en-US" sz="450" dirty="0">
                <a:latin typeface="Century Gothic" panose="020B0502020202020204" pitchFamily="34" charset="0"/>
              </a:rPr>
              <a:t>349.95</a:t>
            </a:r>
          </a:p>
        </p:txBody>
      </p:sp>
      <p:pic>
        <p:nvPicPr>
          <p:cNvPr id="3090" name="Picture 18" descr="http://www.audi.com/content/dam/vorsprung_durch_technik/Bilder/Logo_neu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705" y="1671354"/>
            <a:ext cx="453573" cy="2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8" descr="http://pixel.nymag.com/imgs/daily/vulture/2015/06/26/26-spotify.w529.h529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516" y="3034828"/>
            <a:ext cx="179531" cy="1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https://encrypted-tbn0.gstatic.com/images?q=tbn:ANd9GcTsS9_F-zMlvXq2n4hy1ITtM62oiWUr8tgHR-COiWez8W83_3SE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350" y="3045341"/>
            <a:ext cx="153403" cy="1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2" descr="https://upload.wikimedia.org/wikipedia/en/thumb/9/92/SoundCloud_logo.svg/1280px-SoundCloud_logo.svg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523" y="3037373"/>
            <a:ext cx="291941" cy="1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http://static1.squarespace.com/static/557dcf9ce4b03cb1c9230dac/t/56d138eaa3360c0b24d9f9d9/1456552170981/Apple+Music+Logo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899" y="3025367"/>
            <a:ext cx="183047" cy="2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279" y="1162141"/>
            <a:ext cx="4719172" cy="111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599" y="1472691"/>
            <a:ext cx="4716998" cy="116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105" y="1783242"/>
            <a:ext cx="4721345" cy="1117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279" y="861293"/>
            <a:ext cx="4719172" cy="116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252" y="2093792"/>
            <a:ext cx="4721345" cy="116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106" y="2394639"/>
            <a:ext cx="4721345" cy="1213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106" y="2700337"/>
            <a:ext cx="4721345" cy="1116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365" y="3006036"/>
            <a:ext cx="4721851" cy="111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599" y="3316587"/>
            <a:ext cx="4718582" cy="101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994" y="4595653"/>
            <a:ext cx="4722224" cy="1216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660" y="3511264"/>
            <a:ext cx="1822635" cy="1200150"/>
          </a:xfrm>
          <a:prstGeom prst="rect">
            <a:avLst/>
          </a:prstGeom>
        </p:spPr>
      </p:pic>
      <p:pic>
        <p:nvPicPr>
          <p:cNvPr id="1026" name="Picture 2" descr="https://assets.bose.com/content/dam/Bose_DAM/Web/consumer_electronics/global/products/headphones/qc35/product_silo_images/qc35_black_EC.psd/jcr:content/renditions/cq5dam.web.600.600.pn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5" y="4014568"/>
            <a:ext cx="519056" cy="44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542925" y="74111"/>
            <a:ext cx="8229600" cy="67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Creating Insight-Based Personas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236"/>
            <a:ext cx="9144000" cy="4868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Pace and Place…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7639" y="1100470"/>
            <a:ext cx="6723061" cy="1401430"/>
          </a:xfrm>
        </p:spPr>
        <p:txBody>
          <a:bodyPr>
            <a:normAutofit/>
          </a:bodyPr>
          <a:lstStyle/>
          <a:p>
            <a:r>
              <a:rPr lang="en-US" sz="1700" i="1" dirty="0"/>
              <a:t>Institutionalize market and customer feedback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205039" y="3923322"/>
            <a:ext cx="6723061" cy="674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950" indent="-2349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20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-2238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920750" algn="l"/>
              </a:tabLst>
              <a:defRPr sz="18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630238" indent="-1730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>
                <a:tab pos="920750" algn="l"/>
              </a:tabLst>
              <a:defRPr sz="16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8001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Lucida Grande"/>
              <a:buChar char="-"/>
              <a:tabLst>
                <a:tab pos="803275" algn="l"/>
                <a:tab pos="920750" algn="l"/>
              </a:tabLst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914400" indent="-136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rgbClr val="D63E29"/>
              </a:buClr>
              <a:buSzPct val="100000"/>
              <a:buFont typeface="Arial"/>
              <a:buChar char="•"/>
              <a:tabLst/>
              <a:defRPr sz="1100" b="0" i="0" kern="1200">
                <a:solidFill>
                  <a:schemeClr val="accent6">
                    <a:lumMod val="2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700" i="1" dirty="0"/>
              <a:t>Engage the different functions into “</a:t>
            </a:r>
            <a:r>
              <a:rPr lang="en-US" sz="1700" i="1" u="sng" dirty="0"/>
              <a:t>why</a:t>
            </a:r>
            <a:r>
              <a:rPr lang="en-US" sz="1700" i="1" dirty="0"/>
              <a:t>” and “so </a:t>
            </a:r>
            <a:r>
              <a:rPr lang="en-US" sz="1700" i="1" u="sng" dirty="0"/>
              <a:t>what</a:t>
            </a:r>
            <a:r>
              <a:rPr lang="en-US" sz="1700" i="1" dirty="0"/>
              <a:t>”</a:t>
            </a:r>
          </a:p>
          <a:p>
            <a:pPr algn="r"/>
            <a:endParaRPr lang="en-US" sz="1700" dirty="0"/>
          </a:p>
          <a:p>
            <a:pPr algn="r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263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Implementation: </a:t>
            </a:r>
            <a:r>
              <a:rPr lang="en-US" dirty="0" err="1"/>
              <a:t>MoM</a:t>
            </a:r>
            <a:r>
              <a:rPr lang="en-US" dirty="0"/>
              <a:t> Process </a:t>
            </a:r>
            <a:r>
              <a:rPr lang="en-US" sz="1600" dirty="0"/>
              <a:t>(Meetings Of the Minds)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2439" y="1329166"/>
            <a:ext cx="8226425" cy="3066954"/>
          </a:xfrm>
        </p:spPr>
        <p:txBody>
          <a:bodyPr/>
          <a:lstStyle/>
          <a:p>
            <a:r>
              <a:rPr lang="en-US" dirty="0"/>
              <a:t>Cross-functional review of market insights</a:t>
            </a:r>
          </a:p>
          <a:p>
            <a:pPr lvl="1"/>
            <a:r>
              <a:rPr lang="en-US" sz="1400" dirty="0"/>
              <a:t>Product </a:t>
            </a:r>
            <a:r>
              <a:rPr lang="en-US" sz="1400" dirty="0" err="1"/>
              <a:t>Mgt</a:t>
            </a:r>
            <a:r>
              <a:rPr lang="en-US" sz="1400" dirty="0"/>
              <a:t>, Product Mktg, Engineering, Sales, Support</a:t>
            </a:r>
          </a:p>
          <a:p>
            <a:pPr lvl="1"/>
            <a:r>
              <a:rPr lang="en-US" sz="1400" dirty="0"/>
              <a:t>Regular pace (once a week, once a month)</a:t>
            </a:r>
          </a:p>
          <a:p>
            <a:pPr lvl="1"/>
            <a:endParaRPr lang="en-US" sz="1600" dirty="0"/>
          </a:p>
          <a:p>
            <a:r>
              <a:rPr lang="en-US" dirty="0"/>
              <a:t>Clear outcomes</a:t>
            </a:r>
          </a:p>
          <a:p>
            <a:pPr lvl="1"/>
            <a:r>
              <a:rPr lang="en-US" sz="1400" dirty="0"/>
              <a:t>No action - not for us</a:t>
            </a:r>
          </a:p>
          <a:p>
            <a:pPr lvl="1"/>
            <a:r>
              <a:rPr lang="en-US" sz="1400" dirty="0"/>
              <a:t>Need more research-validation</a:t>
            </a:r>
          </a:p>
          <a:p>
            <a:pPr lvl="1"/>
            <a:r>
              <a:rPr lang="en-US" sz="1400" dirty="0"/>
              <a:t>Ready for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1329166"/>
            <a:ext cx="3403600" cy="35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Right Insights Lead To A Stronger Roadmap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3" y="988578"/>
            <a:ext cx="4660900" cy="36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9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Respective Roles…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1939" y="1316370"/>
            <a:ext cx="8226425" cy="3257550"/>
          </a:xfrm>
        </p:spPr>
        <p:txBody>
          <a:bodyPr/>
          <a:lstStyle/>
          <a:p>
            <a:r>
              <a:rPr lang="en-US" dirty="0"/>
              <a:t>Portfolio Strategy &amp; Product Management</a:t>
            </a:r>
          </a:p>
          <a:p>
            <a:pPr lvl="1"/>
            <a:r>
              <a:rPr lang="en-US" sz="1600" dirty="0"/>
              <a:t>Focus on </a:t>
            </a:r>
            <a:r>
              <a:rPr lang="en-US" sz="1600" u="sng" dirty="0"/>
              <a:t>identifying</a:t>
            </a:r>
            <a:r>
              <a:rPr lang="en-US" sz="1600" dirty="0"/>
              <a:t> and </a:t>
            </a:r>
            <a:r>
              <a:rPr lang="en-US" sz="1600" u="sng" dirty="0"/>
              <a:t>calibrating</a:t>
            </a:r>
            <a:r>
              <a:rPr lang="en-US" sz="1600" dirty="0"/>
              <a:t> problems</a:t>
            </a:r>
          </a:p>
          <a:p>
            <a:pPr lvl="1"/>
            <a:endParaRPr lang="en-US" dirty="0"/>
          </a:p>
          <a:p>
            <a:r>
              <a:rPr lang="en-US" dirty="0"/>
              <a:t>Engineering &amp; Development</a:t>
            </a:r>
          </a:p>
          <a:p>
            <a:pPr lvl="1"/>
            <a:r>
              <a:rPr lang="en-US" sz="1600" dirty="0"/>
              <a:t>Focus on </a:t>
            </a:r>
            <a:r>
              <a:rPr lang="en-US" sz="1600" u="sng" dirty="0"/>
              <a:t>solving</a:t>
            </a:r>
            <a:r>
              <a:rPr lang="en-US" sz="1600" dirty="0"/>
              <a:t> problems</a:t>
            </a:r>
          </a:p>
          <a:p>
            <a:pPr lvl="1"/>
            <a:endParaRPr lang="en-US" dirty="0"/>
          </a:p>
          <a:p>
            <a:r>
              <a:rPr lang="en-US" dirty="0"/>
              <a:t>Marketing &amp; Sales</a:t>
            </a:r>
          </a:p>
          <a:p>
            <a:pPr lvl="1"/>
            <a:r>
              <a:rPr lang="en-US" sz="1600" dirty="0"/>
              <a:t>Focus on </a:t>
            </a:r>
            <a:r>
              <a:rPr lang="en-US" sz="1600" u="sng" dirty="0"/>
              <a:t>articulating</a:t>
            </a:r>
            <a:r>
              <a:rPr lang="en-US" sz="1600" dirty="0"/>
              <a:t> and </a:t>
            </a:r>
            <a:r>
              <a:rPr lang="en-US" sz="1600" u="sng" dirty="0"/>
              <a:t>delivering</a:t>
            </a:r>
            <a:r>
              <a:rPr lang="en-US" sz="1600" dirty="0"/>
              <a:t> the story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35" y="1358900"/>
            <a:ext cx="3669965" cy="35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1939" y="1417970"/>
            <a:ext cx="8226425" cy="325755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dirty="0"/>
              <a:t>Know intimately your target audience</a:t>
            </a:r>
          </a:p>
          <a:p>
            <a:pPr>
              <a:lnSpc>
                <a:spcPct val="250000"/>
              </a:lnSpc>
            </a:pPr>
            <a:r>
              <a:rPr lang="en-US" dirty="0"/>
              <a:t>Build products for your target audience</a:t>
            </a:r>
          </a:p>
          <a:p>
            <a:pPr>
              <a:lnSpc>
                <a:spcPct val="250000"/>
              </a:lnSpc>
            </a:pPr>
            <a:r>
              <a:rPr lang="en-US" dirty="0"/>
              <a:t>But remember, your market is NOT your target (market is much larger!)</a:t>
            </a:r>
          </a:p>
          <a:p>
            <a:pPr marL="0" indent="0">
              <a:lnSpc>
                <a:spcPct val="250000"/>
              </a:lnSpc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AA27A-1D68-984B-9BDB-D8207ED82D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22" y="0"/>
            <a:ext cx="3428978" cy="317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8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7363" y="2136050"/>
            <a:ext cx="8229600" cy="67407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606A73"/>
                </a:solidFill>
              </a:rPr>
              <a:t>… Why Do Most New Products Fail?</a:t>
            </a:r>
          </a:p>
        </p:txBody>
      </p:sp>
    </p:spTree>
    <p:extLst>
      <p:ext uri="{BB962C8B-B14F-4D97-AF65-F5344CB8AC3E}">
        <p14:creationId xmlns:p14="http://schemas.microsoft.com/office/powerpoint/2010/main" val="132414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Recap… Outside-In!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1939" y="1316370"/>
            <a:ext cx="8226425" cy="325755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800" dirty="0"/>
              <a:t>Forget “opinions”!</a:t>
            </a:r>
          </a:p>
          <a:p>
            <a:pPr>
              <a:lnSpc>
                <a:spcPct val="160000"/>
              </a:lnSpc>
            </a:pPr>
            <a:r>
              <a:rPr lang="en-US" sz="1800" dirty="0"/>
              <a:t>Focus on properly analyzed market facts</a:t>
            </a:r>
          </a:p>
          <a:p>
            <a:pPr>
              <a:lnSpc>
                <a:spcPct val="160000"/>
              </a:lnSpc>
            </a:pPr>
            <a:r>
              <a:rPr lang="en-US" sz="1800" dirty="0"/>
              <a:t>Relentlessly prioritize</a:t>
            </a:r>
          </a:p>
          <a:p>
            <a:pPr>
              <a:lnSpc>
                <a:spcPct val="160000"/>
              </a:lnSpc>
            </a:pPr>
            <a:r>
              <a:rPr lang="en-US" sz="1800" dirty="0"/>
              <a:t>Establish your happy pace</a:t>
            </a:r>
          </a:p>
          <a:p>
            <a:pPr>
              <a:lnSpc>
                <a:spcPct val="160000"/>
              </a:lnSpc>
            </a:pPr>
            <a:r>
              <a:rPr lang="en-US" sz="1800" dirty="0"/>
              <a:t>NIHITO!</a:t>
            </a:r>
          </a:p>
          <a:p>
            <a:pPr>
              <a:lnSpc>
                <a:spcPct val="160000"/>
              </a:lnSpc>
            </a:pPr>
            <a:endParaRPr lang="en-US" dirty="0"/>
          </a:p>
        </p:txBody>
      </p:sp>
      <p:pic>
        <p:nvPicPr>
          <p:cNvPr id="4" name="Picture 3" descr="listen-to-your-customer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609" y="917827"/>
            <a:ext cx="4341391" cy="32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5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77790" y="3203455"/>
            <a:ext cx="5879882" cy="133766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WHY DO MOST PRODUCTS FAIL?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ATTRIBUTES OF BIG HAIRY PROBLEMS?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DIFFERENCE BETWEEN TARGET AND MARKET?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TELL ME MORE ABOUT QUALITATIVE RESEARCH!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890" y="0"/>
            <a:ext cx="5483410" cy="30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48F76-FBFA-46E2-A3A6-6AD919CD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2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59763-DC00-47F1-8D1D-8701183BD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571750"/>
            <a:ext cx="4559051" cy="2279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AF6957-17BF-4C07-9A27-04F5E09CBA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71750"/>
            <a:ext cx="4572000" cy="22796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99049D-5529-AB45-87F3-88EE3B031A8A}"/>
              </a:ext>
            </a:extLst>
          </p:cNvPr>
          <p:cNvSpPr/>
          <p:nvPr/>
        </p:nvSpPr>
        <p:spPr>
          <a:xfrm>
            <a:off x="-13352" y="1986974"/>
            <a:ext cx="9157352" cy="58477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F61D69-A74C-5645-9415-51BC51C61D51}"/>
              </a:ext>
            </a:extLst>
          </p:cNvPr>
          <p:cNvSpPr txBox="1"/>
          <p:nvPr/>
        </p:nvSpPr>
        <p:spPr>
          <a:xfrm>
            <a:off x="110066" y="1986974"/>
            <a:ext cx="8873067" cy="584775"/>
          </a:xfrm>
          <a:prstGeom prst="rect">
            <a:avLst/>
          </a:prstGeom>
        </p:spPr>
        <p:txBody>
          <a:bodyPr vert="horz" wrap="square" rtlCol="0" anchor="ctr">
            <a:spAutoFit/>
          </a:bodyPr>
          <a:lstStyle/>
          <a:p>
            <a:pPr algn="ctr" defTabSz="685800">
              <a:spcBef>
                <a:spcPct val="20000"/>
              </a:spcBef>
              <a:spcAft>
                <a:spcPts val="300"/>
              </a:spcAft>
              <a:buClr>
                <a:srgbClr val="D63E29"/>
              </a:buClr>
              <a:buSzPct val="100000"/>
              <a:tabLst>
                <a:tab pos="690563" algn="l"/>
              </a:tabLst>
              <a:defRPr/>
            </a:pPr>
            <a:r>
              <a:rPr lang="en-US" sz="3200" spc="300" dirty="0">
                <a:solidFill>
                  <a:schemeClr val="bg1"/>
                </a:solidFill>
                <a:cs typeface="Arial" panose="020B0604020202020204" pitchFamily="34" charset="0"/>
                <a:sym typeface="Arial Bold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0563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2553" y="4088420"/>
            <a:ext cx="2976969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>
                <a:solidFill>
                  <a:srgbClr val="606A73"/>
                </a:solidFill>
              </a:rPr>
              <a:t>Flawed Processes…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36067-6109-B94C-B2E5-61B187292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150" y="577850"/>
            <a:ext cx="3117850" cy="3117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CFED4-BF80-FB40-9915-12D2C1D604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79" y="326965"/>
            <a:ext cx="4114920" cy="23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1" y="527637"/>
            <a:ext cx="5740400" cy="3228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5135" y="4073279"/>
            <a:ext cx="5705281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>
                <a:solidFill>
                  <a:srgbClr val="606A73"/>
                </a:solidFill>
              </a:rPr>
              <a:t>Bleeding edge, yet too many deficits…</a:t>
            </a:r>
          </a:p>
        </p:txBody>
      </p:sp>
    </p:spTree>
    <p:extLst>
      <p:ext uri="{BB962C8B-B14F-4D97-AF65-F5344CB8AC3E}">
        <p14:creationId xmlns:p14="http://schemas.microsoft.com/office/powerpoint/2010/main" val="2370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057324"/>
            <a:ext cx="5207000" cy="3076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9101" y="3574307"/>
            <a:ext cx="3518712" cy="559127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>
                <a:solidFill>
                  <a:srgbClr val="606A73"/>
                </a:solidFill>
              </a:rPr>
              <a:t>Not Your Cup Of Tea…</a:t>
            </a:r>
          </a:p>
        </p:txBody>
      </p:sp>
    </p:spTree>
    <p:extLst>
      <p:ext uri="{BB962C8B-B14F-4D97-AF65-F5344CB8AC3E}">
        <p14:creationId xmlns:p14="http://schemas.microsoft.com/office/powerpoint/2010/main" val="7570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33168" y="181611"/>
            <a:ext cx="5277663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/>
              <a:t>Not your DNA and too Inside-Out…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F8356-3BB0-AB4B-A441-862196A8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946150"/>
            <a:ext cx="48895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2543" y="199669"/>
            <a:ext cx="2977226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/>
              <a:t>JUST not REAL YET!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504A3-B973-EA44-B505-10948E737B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473" y="2102340"/>
            <a:ext cx="4373592" cy="2419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DFAC48-AC34-E947-BEA5-7D0715C38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0" y="227705"/>
            <a:ext cx="4781190" cy="26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84089" y="355700"/>
            <a:ext cx="2783326" cy="542584"/>
          </a:xfrm>
          <a:prstGeom prst="rect">
            <a:avLst/>
          </a:prstGeom>
        </p:spPr>
        <p:txBody>
          <a:bodyPr vert="horz" wrap="none" rtlCol="0" anchor="ctr">
            <a:spAutoFit/>
          </a:bodyPr>
          <a:lstStyle/>
          <a:p>
            <a:pPr algn="ctr" defTabSz="914400">
              <a:lnSpc>
                <a:spcPct val="110000"/>
              </a:lnSpc>
              <a:spcBef>
                <a:spcPct val="20000"/>
              </a:spcBef>
              <a:spcAft>
                <a:spcPts val="400"/>
              </a:spcAft>
              <a:buClr>
                <a:srgbClr val="D63E29"/>
              </a:buClr>
              <a:buSzPct val="100000"/>
              <a:tabLst>
                <a:tab pos="920750" algn="l"/>
              </a:tabLst>
            </a:pPr>
            <a:r>
              <a:rPr lang="en-US" sz="2800" dirty="0"/>
              <a:t>Failure To Adapt…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25A27-5143-8F45-8821-1D457A044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6" y="187044"/>
            <a:ext cx="3860800" cy="184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26223-2B08-3049-94D1-5A39160882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089" y="1868217"/>
            <a:ext cx="2789452" cy="2507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666FC-FFA6-DE4E-8420-D7392BC8F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761" y="2165229"/>
            <a:ext cx="3519352" cy="25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LT_2014_Main">
  <a:themeElements>
    <a:clrScheme name="PLT Template 2014 722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BBCA36"/>
      </a:accent1>
      <a:accent2>
        <a:srgbClr val="0A97DC"/>
      </a:accent2>
      <a:accent3>
        <a:srgbClr val="D63E29"/>
      </a:accent3>
      <a:accent4>
        <a:srgbClr val="372274"/>
      </a:accent4>
      <a:accent5>
        <a:srgbClr val="5C6670"/>
      </a:accent5>
      <a:accent6>
        <a:srgbClr val="CFD3D7"/>
      </a:accent6>
      <a:hlink>
        <a:srgbClr val="D63E29"/>
      </a:hlink>
      <a:folHlink>
        <a:srgbClr val="7E7E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anchor="ctr"/>
      <a:lstStyle>
        <a:defPPr marL="280988" marR="0" indent="-280988" algn="l" defTabSz="914400" rtl="0" eaLnBrk="1" fontAlgn="auto" latinLnBrk="0" hangingPunct="1">
          <a:lnSpc>
            <a:spcPct val="110000"/>
          </a:lnSpc>
          <a:spcBef>
            <a:spcPct val="20000"/>
          </a:spcBef>
          <a:spcAft>
            <a:spcPts val="400"/>
          </a:spcAft>
          <a:buClr>
            <a:srgbClr val="D63E29"/>
          </a:buClr>
          <a:buSzPct val="100000"/>
          <a:buFont typeface="Arial"/>
          <a:buChar char="•"/>
          <a:tabLst>
            <a:tab pos="920750" algn="l"/>
          </a:tabLst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chemeClr val="accent5">
                <a:lumMod val="75000"/>
              </a:schemeClr>
            </a:solidFill>
            <a:effectLst/>
            <a:uLnTx/>
            <a:uFillTx/>
            <a:latin typeface="Calibri" pitchFamily="34" charset="0"/>
            <a:ea typeface="+mn-ea"/>
            <a:cs typeface="+mn-cs"/>
            <a:sym typeface="Arial Bold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55150</TotalTime>
  <Words>602</Words>
  <Application>Microsoft Macintosh PowerPoint</Application>
  <PresentationFormat>On-screen Show (16:9)</PresentationFormat>
  <Paragraphs>145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Lucida Grande</vt:lpstr>
      <vt:lpstr>PLT_2014_Main</vt:lpstr>
      <vt:lpstr>PowerPoint Presentation</vt:lpstr>
      <vt:lpstr>PowerPoint Presentation</vt:lpstr>
      <vt:lpstr>… Why Do Most New Products Fail?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and calibrate the Opportunity</vt:lpstr>
      <vt:lpstr>Example of Key Trends</vt:lpstr>
      <vt:lpstr>Build Utmost Intimacy   With Your Target Audience</vt:lpstr>
      <vt:lpstr>Identify BIG HAIRY PROBLEMS</vt:lpstr>
      <vt:lpstr>Get into their Minds…</vt:lpstr>
      <vt:lpstr>PowerPoint Presentation</vt:lpstr>
      <vt:lpstr>PowerPoint Presentation</vt:lpstr>
      <vt:lpstr>The Analysis</vt:lpstr>
      <vt:lpstr>Obsess over Cause-and-Effect Analysis to the Top Requirements</vt:lpstr>
      <vt:lpstr>PowerPoint Presentation</vt:lpstr>
      <vt:lpstr>Find Pace and Place…</vt:lpstr>
      <vt:lpstr>Example of Implementation: MoM Process (Meetings Of the Minds)</vt:lpstr>
      <vt:lpstr>The Right Insights Lead To A Stronger Roadmap </vt:lpstr>
      <vt:lpstr>Know Your Respective Roles…</vt:lpstr>
      <vt:lpstr>In Summary…</vt:lpstr>
      <vt:lpstr>Recap… Outside-In!</vt:lpstr>
      <vt:lpstr>PowerPoint Presentation</vt:lpstr>
      <vt:lpstr>PowerPoint Presentation</vt:lpstr>
    </vt:vector>
  </TitlesOfParts>
  <Company>Envision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 Mathews</dc:creator>
  <cp:lastModifiedBy>Leborgne, Tanguy</cp:lastModifiedBy>
  <cp:revision>1218</cp:revision>
  <cp:lastPrinted>2014-06-13T00:50:41Z</cp:lastPrinted>
  <dcterms:created xsi:type="dcterms:W3CDTF">2014-07-09T17:58:13Z</dcterms:created>
  <dcterms:modified xsi:type="dcterms:W3CDTF">2019-02-19T23:30:24Z</dcterms:modified>
</cp:coreProperties>
</file>